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2" r:id="rId4"/>
    <p:sldId id="265" r:id="rId5"/>
    <p:sldId id="264" r:id="rId6"/>
    <p:sldId id="282" r:id="rId7"/>
    <p:sldId id="266" r:id="rId8"/>
    <p:sldId id="269" r:id="rId9"/>
    <p:sldId id="273" r:id="rId10"/>
    <p:sldId id="270" r:id="rId11"/>
    <p:sldId id="271" r:id="rId12"/>
    <p:sldId id="259" r:id="rId13"/>
    <p:sldId id="267" r:id="rId14"/>
    <p:sldId id="277" r:id="rId15"/>
    <p:sldId id="260" r:id="rId16"/>
    <p:sldId id="276" r:id="rId17"/>
    <p:sldId id="275" r:id="rId18"/>
    <p:sldId id="274" r:id="rId19"/>
    <p:sldId id="281" r:id="rId20"/>
    <p:sldId id="278" r:id="rId21"/>
    <p:sldId id="280" r:id="rId22"/>
    <p:sldId id="261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3"/>
    <p:restoredTop sz="71544"/>
  </p:normalViewPr>
  <p:slideViewPr>
    <p:cSldViewPr snapToGrid="0" snapToObjects="1">
      <p:cViewPr>
        <p:scale>
          <a:sx n="92" d="100"/>
          <a:sy n="92" d="100"/>
        </p:scale>
        <p:origin x="3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15EC9-4D3B-9D47-B8F7-2CE70FDC3570}" type="datetimeFigureOut">
              <a:rPr lang="en-US" smtClean="0"/>
              <a:t>7/27/17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EC4B0-180B-A040-B963-2848854C2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生物信息学和基因组学是两个非常大的 </a:t>
            </a:r>
            <a:r>
              <a:rPr lang="en-US" altLang="zh-CN" dirty="0" err="1" smtClean="0"/>
              <a:t>toppic</a:t>
            </a:r>
            <a:r>
              <a:rPr lang="en-US" altLang="zh-CN" baseline="0" dirty="0" smtClean="0"/>
              <a:t>.</a:t>
            </a:r>
          </a:p>
          <a:p>
            <a:r>
              <a:rPr lang="zh-CN" altLang="en-US" dirty="0" smtClean="0"/>
              <a:t>其中一个都可以讲上一门课的时间，</a:t>
            </a:r>
            <a:endParaRPr lang="en-US" altLang="zh-CN" dirty="0" smtClean="0"/>
          </a:p>
          <a:p>
            <a:r>
              <a:rPr lang="zh-CN" altLang="en-US" dirty="0" smtClean="0"/>
              <a:t>由于时间的关系，</a:t>
            </a:r>
            <a:endParaRPr lang="en-US" altLang="zh-CN" dirty="0" smtClean="0"/>
          </a:p>
          <a:p>
            <a:r>
              <a:rPr lang="zh-CN" altLang="en-US" dirty="0" smtClean="0"/>
              <a:t>今天主要跟大家分享一下我自己比较熟悉的部分。 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41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生物</a:t>
            </a:r>
            <a:r>
              <a:rPr lang="zh-CN" altLang="en-US" dirty="0" smtClean="0"/>
              <a:t>信息的工作其实就是数数。</a:t>
            </a:r>
            <a:endParaRPr lang="en-US" altLang="zh-CN" dirty="0" smtClean="0"/>
          </a:p>
          <a:p>
            <a:r>
              <a:rPr lang="zh-CN" altLang="en-US" dirty="0" smtClean="0"/>
              <a:t>但是要做会数，并且数得对，</a:t>
            </a:r>
            <a:r>
              <a:rPr lang="zh-CN" altLang="en-US" dirty="0" smtClean="0"/>
              <a:t>需要以下技能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8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对于新手来说，推荐的学习过程。</a:t>
            </a:r>
            <a:endParaRPr lang="en-US" altLang="zh-CN" dirty="0" smtClean="0"/>
          </a:p>
          <a:p>
            <a:r>
              <a:rPr lang="zh-CN" altLang="en-US" dirty="0" smtClean="0"/>
              <a:t>和最基本的技能要求。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63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29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QA</a:t>
            </a:r>
            <a:r>
              <a:rPr lang="zh-CN" altLang="en-US" dirty="0" smtClean="0"/>
              <a:t>： 不知道去哪里找需要的资源，可以来这里问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98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45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人类基因组多态性位点的信息，</a:t>
            </a:r>
            <a:endParaRPr lang="en-US" altLang="zh-CN" dirty="0" smtClean="0"/>
          </a:p>
          <a:p>
            <a:r>
              <a:rPr lang="zh-CN" altLang="en-US" dirty="0" smtClean="0"/>
              <a:t>希望通过这些信息，</a:t>
            </a:r>
            <a:r>
              <a:rPr lang="zh-CN" altLang="en-US" baseline="0" dirty="0" smtClean="0"/>
              <a:t> 来了解人类种族间表型的差异，人类进化历史， 基因相关突变等。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主要的</a:t>
            </a:r>
            <a:r>
              <a:rPr lang="en-US" altLang="zh-CN" baseline="0" dirty="0" smtClean="0"/>
              <a:t>population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resource</a:t>
            </a:r>
            <a:r>
              <a:rPr lang="zh-CN" altLang="en-US" baseline="0" dirty="0" smtClean="0"/>
              <a:t>。 </a:t>
            </a:r>
            <a:endParaRPr lang="en-US" altLang="zh-CN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17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TCGA</a:t>
            </a:r>
            <a:r>
              <a:rPr lang="zh-CN" altLang="en-US" dirty="0" smtClean="0"/>
              <a:t> 的研究对象主要是癌症。 </a:t>
            </a:r>
            <a:endParaRPr lang="en-US" altLang="zh-CN" dirty="0" smtClean="0"/>
          </a:p>
          <a:p>
            <a:r>
              <a:rPr lang="zh-CN" altLang="en-US" dirty="0" smtClean="0"/>
              <a:t>同样是以基因组测序为主， 但是不局限于基因组，多组学数据，如转录组，甲基化 等 ，并切在逐步增加。 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让人失望的是，如此多的数据，到目前为止，并未有重要发现。。。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87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除了基因表达数据，</a:t>
            </a:r>
            <a:endParaRPr lang="en-US" altLang="zh-CN" dirty="0" smtClean="0"/>
          </a:p>
          <a:p>
            <a:r>
              <a:rPr lang="zh-CN" altLang="en-US" dirty="0" smtClean="0"/>
              <a:t>主要是基因表达调控相关数据，</a:t>
            </a:r>
            <a:endParaRPr lang="en-US" altLang="zh-CN" dirty="0" smtClean="0"/>
          </a:p>
          <a:p>
            <a:r>
              <a:rPr lang="zh-CN" altLang="en-US" dirty="0" smtClean="0"/>
              <a:t>如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histone modification . </a:t>
            </a:r>
          </a:p>
          <a:p>
            <a:r>
              <a:rPr lang="en-US" baseline="0" dirty="0" smtClean="0"/>
              <a:t>TF binding .</a:t>
            </a:r>
          </a:p>
          <a:p>
            <a:r>
              <a:rPr lang="en-US" baseline="0" dirty="0" smtClean="0"/>
              <a:t>RNA binding </a:t>
            </a:r>
          </a:p>
          <a:p>
            <a:r>
              <a:rPr lang="en-US" baseline="0" dirty="0" smtClean="0"/>
              <a:t>DNA methylations </a:t>
            </a:r>
          </a:p>
          <a:p>
            <a:r>
              <a:rPr lang="zh-CN" altLang="en-US" dirty="0" smtClean="0"/>
              <a:t>等等</a:t>
            </a:r>
            <a:endParaRPr lang="en-US" altLang="zh-CN" dirty="0" smtClean="0"/>
          </a:p>
          <a:p>
            <a:r>
              <a:rPr lang="zh-CN" altLang="en-US" dirty="0" smtClean="0"/>
              <a:t>主要材料是细胞系。 </a:t>
            </a:r>
            <a:endParaRPr lang="en-US" altLang="zh-CN" dirty="0" smtClean="0"/>
          </a:p>
          <a:p>
            <a:r>
              <a:rPr lang="zh-CN" altLang="en-US" dirty="0" smtClean="0"/>
              <a:t>除人类数据外，也包含了</a:t>
            </a:r>
            <a:r>
              <a:rPr lang="en-US" altLang="zh-CN" dirty="0" smtClean="0"/>
              <a:t>mouse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fly </a:t>
            </a:r>
            <a:r>
              <a:rPr lang="zh-CN" altLang="en-US" baseline="0" dirty="0" smtClean="0"/>
              <a:t>等模式动物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7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最近发布的 </a:t>
            </a:r>
            <a:r>
              <a:rPr lang="en-US" altLang="zh-CN" dirty="0" smtClean="0"/>
              <a:t> Road map project </a:t>
            </a:r>
            <a:r>
              <a:rPr lang="zh-CN" altLang="en-US" dirty="0" smtClean="0"/>
              <a:t>是</a:t>
            </a:r>
            <a:r>
              <a:rPr lang="en-US" altLang="zh-CN" dirty="0" smtClean="0"/>
              <a:t>encode</a:t>
            </a:r>
            <a:r>
              <a:rPr lang="zh-CN" altLang="en-US" dirty="0" smtClean="0"/>
              <a:t> 的延伸，</a:t>
            </a:r>
            <a:endParaRPr lang="en-US" altLang="zh-CN" dirty="0" smtClean="0"/>
          </a:p>
          <a:p>
            <a:r>
              <a:rPr lang="zh-CN" altLang="en-US" dirty="0" smtClean="0"/>
              <a:t>主要</a:t>
            </a:r>
            <a:r>
              <a:rPr lang="en-US" altLang="zh-CN" dirty="0" smtClean="0"/>
              <a:t>focus</a:t>
            </a:r>
            <a:r>
              <a:rPr lang="zh-CN" altLang="en-US" dirty="0" smtClean="0"/>
              <a:t> 在 </a:t>
            </a:r>
            <a:r>
              <a:rPr lang="en-US" altLang="zh-CN" dirty="0" smtClean="0"/>
              <a:t>human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 对不同</a:t>
            </a:r>
            <a:r>
              <a:rPr lang="en-US" altLang="zh-CN" baseline="0" dirty="0" smtClean="0"/>
              <a:t>tissue</a:t>
            </a:r>
            <a:r>
              <a:rPr lang="zh-CN" altLang="en-US" baseline="0" dirty="0" smtClean="0"/>
              <a:t>， 不同</a:t>
            </a:r>
            <a:r>
              <a:rPr lang="en-US" altLang="zh-CN" baseline="0" dirty="0" smtClean="0"/>
              <a:t>cell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</a:t>
            </a:r>
            <a:r>
              <a:rPr lang="zh-CN" altLang="en-US" baseline="0" dirty="0" smtClean="0"/>
              <a:t> 的表达调控进行了全面的测序。 </a:t>
            </a:r>
            <a:endParaRPr lang="en-US" altLang="zh-CN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73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Web</a:t>
            </a:r>
            <a:r>
              <a:rPr lang="en-US" altLang="zh-CN" baseline="0" dirty="0" smtClean="0"/>
              <a:t> tools </a:t>
            </a:r>
            <a:r>
              <a:rPr lang="zh-CN" altLang="en-US" baseline="0" dirty="0" smtClean="0"/>
              <a:t>的主要目的是 为了方面 没有信息分析经验的研究人员 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通常简单易用。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这里想要推荐和强调的是</a:t>
            </a:r>
            <a:r>
              <a:rPr lang="en-US" altLang="zh-CN" baseline="0" dirty="0" smtClean="0"/>
              <a:t>Galaxy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不同于其他</a:t>
            </a:r>
            <a:r>
              <a:rPr lang="en-US" altLang="zh-CN" baseline="0" dirty="0" err="1" smtClean="0"/>
              <a:t>webtool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 它整合了多种生信分析软件，提供了一个云平台。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对于没有计算资源的研究者来说，非常方便</a:t>
            </a:r>
            <a:endParaRPr lang="en-US" altLang="zh-CN" baseline="0" dirty="0" smtClean="0"/>
          </a:p>
          <a:p>
            <a:r>
              <a:rPr lang="zh-CN" altLang="en-US" baseline="0" dirty="0" smtClean="0"/>
              <a:t>此为， </a:t>
            </a:r>
            <a:r>
              <a:rPr lang="en-US" altLang="zh-CN" baseline="0" dirty="0" smtClean="0"/>
              <a:t>galaxy</a:t>
            </a:r>
            <a:r>
              <a:rPr lang="zh-CN" altLang="en-US" baseline="0" dirty="0" smtClean="0"/>
              <a:t> 还提供和很多教学实例，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也很方面学些</a:t>
            </a: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43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生物信息学与基因组学的方法密不可分。 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前基因组数代，</a:t>
            </a:r>
            <a:endParaRPr lang="en-US" altLang="zh-CN" dirty="0" smtClean="0"/>
          </a:p>
          <a:p>
            <a:r>
              <a:rPr lang="zh-CN" altLang="en-US" dirty="0" smtClean="0"/>
              <a:t>主要从</a:t>
            </a:r>
            <a:r>
              <a:rPr lang="en-US" altLang="zh-CN" dirty="0" smtClean="0"/>
              <a:t>DNA</a:t>
            </a:r>
            <a:r>
              <a:rPr lang="zh-CN" altLang="en-US" dirty="0" smtClean="0"/>
              <a:t> 双螺旋结构被发现开始，</a:t>
            </a:r>
            <a:endParaRPr lang="en-US" altLang="zh-CN" dirty="0" smtClean="0"/>
          </a:p>
          <a:p>
            <a:r>
              <a:rPr lang="zh-CN" altLang="en-US" dirty="0" smtClean="0"/>
              <a:t>到人类基因组计划正式启动。 </a:t>
            </a:r>
            <a:endParaRPr lang="en-US" altLang="zh-CN" dirty="0" smtClean="0"/>
          </a:p>
          <a:p>
            <a:r>
              <a:rPr lang="zh-CN" altLang="en-US" dirty="0" smtClean="0"/>
              <a:t>这期间， 生物信息学方向的重要工作，主要是序列比对的算法。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68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最后想要跟大家分享等等是 去哪里找资源的问题。 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18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learning bioinformatics is important.</a:t>
            </a:r>
          </a:p>
          <a:p>
            <a:r>
              <a:rPr lang="en-US" dirty="0" smtClean="0"/>
              <a:t>Because</a:t>
            </a:r>
            <a:r>
              <a:rPr lang="en-US" baseline="0" dirty="0" smtClean="0"/>
              <a:t> most of the well trained </a:t>
            </a:r>
            <a:r>
              <a:rPr lang="en-US" baseline="0" dirty="0" err="1" smtClean="0"/>
              <a:t>bioinformations</a:t>
            </a:r>
            <a:r>
              <a:rPr lang="en-US" baseline="0" dirty="0" smtClean="0"/>
              <a:t> want to </a:t>
            </a:r>
            <a:r>
              <a:rPr lang="en-US" dirty="0" smtClean="0"/>
              <a:t> do research on above</a:t>
            </a:r>
            <a:r>
              <a:rPr lang="en-US" baseline="0" dirty="0" smtClean="0"/>
              <a:t> level 2. </a:t>
            </a:r>
          </a:p>
          <a:p>
            <a:r>
              <a:rPr lang="en-US" baseline="0" dirty="0" smtClean="0"/>
              <a:t>While for the biomedicine field, more and more researchers need the input from </a:t>
            </a:r>
            <a:r>
              <a:rPr lang="en-US" baseline="0" dirty="0" err="1" smtClean="0"/>
              <a:t>bioinformations</a:t>
            </a:r>
            <a:r>
              <a:rPr lang="en-US" baseline="0" dirty="0" smtClean="0"/>
              <a:t> in level 1 and 2. </a:t>
            </a:r>
          </a:p>
          <a:p>
            <a:r>
              <a:rPr lang="en-US" baseline="0" dirty="0" smtClean="0"/>
              <a:t>The way to resolve the conflict is  “train yourself as an </a:t>
            </a:r>
            <a:r>
              <a:rPr lang="en-US" baseline="0" dirty="0" err="1" smtClean="0"/>
              <a:t>bioinformation</a:t>
            </a:r>
            <a:r>
              <a:rPr lang="en-US" baseline="0" dirty="0" smtClean="0"/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不必在意起步和标签，</a:t>
            </a:r>
            <a:endParaRPr lang="en-US" altLang="zh-CN" dirty="0" smtClean="0"/>
          </a:p>
          <a:p>
            <a:r>
              <a:rPr lang="zh-CN" altLang="en-US" dirty="0" smtClean="0"/>
              <a:t>终极目标：</a:t>
            </a:r>
            <a:endParaRPr lang="en-US" altLang="zh-CN" dirty="0" smtClean="0"/>
          </a:p>
          <a:p>
            <a:r>
              <a:rPr lang="zh-CN" altLang="en-US" dirty="0" smtClean="0"/>
              <a:t>殊途同归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6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有没有人和我一样，</a:t>
            </a:r>
            <a:r>
              <a:rPr lang="zh-CN" altLang="en-US" dirty="0" smtClean="0"/>
              <a:t>想起了</a:t>
            </a:r>
            <a:r>
              <a:rPr lang="zh-CN" altLang="en-US" dirty="0" smtClean="0"/>
              <a:t>当初高考时，自己独占鳌头</a:t>
            </a:r>
            <a:r>
              <a:rPr lang="zh-CN" altLang="en-US" baseline="0" dirty="0" smtClean="0"/>
              <a:t>进了生科院，然后。。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基因组时代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4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后基因组时代</a:t>
            </a:r>
            <a:endParaRPr lang="en-US" altLang="zh-CN" dirty="0" smtClean="0"/>
          </a:p>
          <a:p>
            <a:r>
              <a:rPr lang="zh-CN" altLang="en-US" dirty="0" smtClean="0"/>
              <a:t>主要依靠二代测序技术，从单纯的基因组测序 ， 逐步发展为功能基因组测序。</a:t>
            </a:r>
            <a:endParaRPr lang="en-US" altLang="zh-CN" dirty="0" smtClean="0"/>
          </a:p>
          <a:p>
            <a:r>
              <a:rPr lang="zh-CN" altLang="en-US" dirty="0" smtClean="0"/>
              <a:t>先后启动了很多大型项目。 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 年尼安德特人的基因组序列发布之后，</a:t>
            </a:r>
            <a:endParaRPr lang="en-US" altLang="zh-CN" dirty="0" smtClean="0"/>
          </a:p>
          <a:p>
            <a:r>
              <a:rPr lang="zh-CN" altLang="en-US" dirty="0" smtClean="0"/>
              <a:t>基因组学更是进入了一种只有想不到，没有测不了的境地。</a:t>
            </a:r>
            <a:endParaRPr lang="en-US" altLang="zh-CN" dirty="0" smtClean="0"/>
          </a:p>
          <a:p>
            <a:r>
              <a:rPr lang="zh-CN" altLang="en-US" dirty="0" smtClean="0"/>
              <a:t>此时，生物信息学的大部分工作，已经融合到的基因组学的工作中。</a:t>
            </a:r>
            <a:endParaRPr lang="en-US" altLang="zh-CN" dirty="0" smtClean="0"/>
          </a:p>
          <a:p>
            <a:r>
              <a:rPr lang="zh-CN" altLang="en-US" dirty="0" smtClean="0"/>
              <a:t>常常伴有大量的计算和数据处理，数据库的工作。</a:t>
            </a:r>
            <a:endParaRPr lang="en-US" altLang="zh-CN" dirty="0" smtClean="0"/>
          </a:p>
          <a:p>
            <a:r>
              <a:rPr lang="zh-CN" altLang="en-US" dirty="0" smtClean="0"/>
              <a:t>只有纯算法和工具的开发的部分可以独立与组学工作，但是仍然为基因组学工作服务。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基因组学和生物信息学在逐渐成为生命科学领域中的研究手段 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4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股票： 低买高卖 </a:t>
            </a:r>
            <a:endParaRPr lang="en-US" altLang="zh-CN" dirty="0" smtClean="0"/>
          </a:p>
          <a:p>
            <a:r>
              <a:rPr lang="zh-CN" altLang="en-US" dirty="0" smtClean="0"/>
              <a:t>具体如何实现？ 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93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11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以上主要是产生数据的工作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1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产生数据的方法，根据具体的问题和试验设计， 目前达到上百种。 </a:t>
            </a:r>
            <a:endParaRPr lang="en-US" altLang="zh-CN" dirty="0" smtClean="0"/>
          </a:p>
          <a:p>
            <a:r>
              <a:rPr lang="zh-CN" altLang="en-US" dirty="0" smtClean="0"/>
              <a:t>右边：</a:t>
            </a:r>
            <a:endParaRPr lang="en-US" altLang="zh-CN" dirty="0" smtClean="0"/>
          </a:p>
          <a:p>
            <a:r>
              <a:rPr lang="zh-CN" altLang="en-US" dirty="0" smtClean="0"/>
              <a:t>走边为比较常用的方法。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C4B0-180B-A040-B963-2848854C21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75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9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0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05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1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0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3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2045B-C3B7-6742-AB44-C3A1B0D61794}" type="datetimeFigureOut">
              <a:rPr lang="en-US" smtClean="0"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CF5E-F82A-5B4A-870A-91B81803C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5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9" Type="http://schemas.openxmlformats.org/officeDocument/2006/relationships/image" Target="../media/image21.tiff"/><Relationship Id="rId10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index.html" TargetMode="External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segalaxy.org/?tool_id=toolshed.g2.bx.psu.edu/repos/iuc/hisat2/hisat2/2.0.5.1&amp;version=2.0.5.1&amp;__identifer=z347omwiv8" TargetMode="External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4" Type="http://schemas.openxmlformats.org/officeDocument/2006/relationships/image" Target="../media/image34.tiff"/><Relationship Id="rId5" Type="http://schemas.openxmlformats.org/officeDocument/2006/relationships/hyperlink" Target="https://omictools.com/" TargetMode="External"/><Relationship Id="rId6" Type="http://schemas.openxmlformats.org/officeDocument/2006/relationships/image" Target="../media/image35.tiff"/><Relationship Id="rId7" Type="http://schemas.openxmlformats.org/officeDocument/2006/relationships/hyperlink" Target="http://www.expasy.org/links.html" TargetMode="External"/><Relationship Id="rId8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ngwoodgenomics.org/" TargetMode="External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926" y="104036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A40001"/>
                </a:solidFill>
              </a:rPr>
              <a:t>A Brief </a:t>
            </a:r>
            <a:r>
              <a:rPr lang="en-US" b="1" dirty="0">
                <a:solidFill>
                  <a:srgbClr val="A40001"/>
                </a:solidFill>
              </a:rPr>
              <a:t>Introduction to Bioinformatics and Genomics 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0850" y="4057650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Jin</a:t>
            </a:r>
            <a:r>
              <a:rPr lang="en-US" sz="2400" dirty="0" smtClean="0"/>
              <a:t> Xu</a:t>
            </a:r>
            <a:r>
              <a:rPr lang="zh-CN" altLang="en-US" sz="2400" dirty="0" smtClean="0"/>
              <a:t>，</a:t>
            </a:r>
            <a:r>
              <a:rPr lang="en-US" sz="2400" dirty="0" smtClean="0"/>
              <a:t>Postdoctoral fellow </a:t>
            </a:r>
            <a:endParaRPr lang="en-US" sz="2400" dirty="0"/>
          </a:p>
          <a:p>
            <a:pPr algn="ctr"/>
            <a:r>
              <a:rPr lang="en-US" sz="2400" dirty="0" smtClean="0"/>
              <a:t>Chang Lab</a:t>
            </a:r>
          </a:p>
          <a:p>
            <a:pPr algn="ctr"/>
            <a:r>
              <a:rPr lang="en-US" sz="2400" dirty="0" smtClean="0"/>
              <a:t>Stanford University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242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567" y="50053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For all your sequence methods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5026" y="1747360"/>
            <a:ext cx="32308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DNA level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WGS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RNA Level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RNA-</a:t>
            </a:r>
            <a:r>
              <a:rPr lang="en-US" dirty="0" err="1" smtClean="0"/>
              <a:t>seq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Ribo-seq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RIP-</a:t>
            </a:r>
            <a:r>
              <a:rPr lang="en-US" dirty="0" err="1" smtClean="0"/>
              <a:t>seq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CLIP-</a:t>
            </a:r>
            <a:r>
              <a:rPr lang="en-US" dirty="0" err="1" smtClean="0"/>
              <a:t>seq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Chromatin/epigenome  level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Bisulfite genomic sequencing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ChIP-seq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ATACseq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HiC-seq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93" y="1636521"/>
            <a:ext cx="5924194" cy="3528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523" y="5681543"/>
            <a:ext cx="7573010" cy="6262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46297" y="1882386"/>
            <a:ext cx="2118785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NGS technology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Library  preparation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33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077" y="-20916"/>
            <a:ext cx="9165489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General workflow for sequencing data analysis  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67755" y="1423196"/>
            <a:ext cx="1946030" cy="609600"/>
          </a:xfrm>
          <a:prstGeom prst="round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Raw </a:t>
            </a:r>
            <a:r>
              <a:rPr lang="en-US" dirty="0" err="1">
                <a:solidFill>
                  <a:schemeClr val="tx1"/>
                </a:solidFill>
              </a:rPr>
              <a:t>f</a:t>
            </a:r>
            <a:r>
              <a:rPr lang="en-US" dirty="0" err="1" smtClean="0">
                <a:solidFill>
                  <a:schemeClr val="tx1"/>
                </a:solidFill>
              </a:rPr>
              <a:t>astq</a:t>
            </a:r>
            <a:r>
              <a:rPr lang="en-US" dirty="0" smtClean="0">
                <a:solidFill>
                  <a:schemeClr val="tx1"/>
                </a:solidFill>
              </a:rPr>
              <a:t> files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67755" y="2354528"/>
            <a:ext cx="1946030" cy="609600"/>
          </a:xfrm>
          <a:prstGeom prst="round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Quality control?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430849" y="2256851"/>
            <a:ext cx="2411040" cy="838819"/>
          </a:xfrm>
          <a:prstGeom prst="round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Trouble shooting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275385" y="3268929"/>
            <a:ext cx="2883877" cy="590635"/>
          </a:xfrm>
          <a:prstGeom prst="round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Reference genome exists?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032739" y="4275203"/>
            <a:ext cx="2485291" cy="638144"/>
          </a:xfrm>
          <a:prstGeom prst="round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 novo assemble of genome or transcripts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896426" y="4275203"/>
            <a:ext cx="2098430" cy="638144"/>
          </a:xfrm>
          <a:prstGeom prst="round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Mapping to reference genome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89913" y="5226810"/>
            <a:ext cx="2098430" cy="580928"/>
          </a:xfrm>
          <a:prstGeom prst="round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Align to genome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13360" y="6121202"/>
            <a:ext cx="2051537" cy="659025"/>
          </a:xfrm>
          <a:prstGeom prst="round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Count reads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flipH="1">
            <a:off x="9636369" y="5326101"/>
            <a:ext cx="2180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SNP detection</a:t>
            </a:r>
          </a:p>
          <a:p>
            <a:r>
              <a:rPr lang="en-US" dirty="0" smtClean="0"/>
              <a:t>2. Gene expression</a:t>
            </a:r>
          </a:p>
          <a:p>
            <a:r>
              <a:rPr lang="en-US" dirty="0" smtClean="0"/>
              <a:t>3.TF binding signal</a:t>
            </a:r>
          </a:p>
          <a:p>
            <a:r>
              <a:rPr lang="en-US" dirty="0" smtClean="0"/>
              <a:t>4.I</a:t>
            </a:r>
            <a:r>
              <a:rPr lang="en-US" altLang="zh-CN" dirty="0" smtClean="0"/>
              <a:t>n</a:t>
            </a:r>
            <a:r>
              <a:rPr lang="en-US" dirty="0" smtClean="0"/>
              <a:t>teraction </a:t>
            </a:r>
            <a:endParaRPr lang="en-US" dirty="0" smtClean="0"/>
          </a:p>
          <a:p>
            <a:r>
              <a:rPr lang="en-US" dirty="0" smtClean="0"/>
              <a:t>5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46297" y="2070586"/>
            <a:ext cx="214725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</a:rPr>
              <a:t>Worklfow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Computational skills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knowledge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Public resource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709508" y="2019575"/>
            <a:ext cx="0" cy="334953"/>
          </a:xfrm>
          <a:prstGeom prst="straightConnector1">
            <a:avLst/>
          </a:prstGeom>
          <a:ln w="381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2576" y="2950905"/>
            <a:ext cx="0" cy="334953"/>
          </a:xfrm>
          <a:prstGeom prst="straightConnector1">
            <a:avLst/>
          </a:prstGeom>
          <a:ln w="381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439508" y="3914075"/>
            <a:ext cx="0" cy="334953"/>
          </a:xfrm>
          <a:prstGeom prst="straightConnector1">
            <a:avLst/>
          </a:prstGeom>
          <a:ln w="381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945641" y="3881301"/>
            <a:ext cx="0" cy="334953"/>
          </a:xfrm>
          <a:prstGeom prst="straightConnector1">
            <a:avLst/>
          </a:prstGeom>
          <a:ln w="381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45644" y="4880366"/>
            <a:ext cx="0" cy="334953"/>
          </a:xfrm>
          <a:prstGeom prst="straightConnector1">
            <a:avLst/>
          </a:prstGeom>
          <a:ln w="381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945642" y="5760899"/>
            <a:ext cx="0" cy="334953"/>
          </a:xfrm>
          <a:prstGeom prst="straightConnector1">
            <a:avLst/>
          </a:prstGeom>
          <a:ln w="381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837529" y="2659328"/>
            <a:ext cx="491721" cy="0"/>
          </a:xfrm>
          <a:prstGeom prst="straightConnector1">
            <a:avLst/>
          </a:prstGeom>
          <a:ln w="254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11775" y="228679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45657" y="2896396"/>
            <a:ext cx="49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yes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931508" y="386159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64175" y="3810794"/>
            <a:ext cx="49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4501988" y="3531245"/>
            <a:ext cx="0" cy="717783"/>
          </a:xfrm>
          <a:prstGeom prst="line">
            <a:avLst/>
          </a:prstGeom>
          <a:ln w="254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4" idx="1"/>
          </p:cNvCxnSpPr>
          <p:nvPr/>
        </p:nvCxnSpPr>
        <p:spPr>
          <a:xfrm>
            <a:off x="4501988" y="3564245"/>
            <a:ext cx="773397" cy="2"/>
          </a:xfrm>
          <a:prstGeom prst="straightConnector1">
            <a:avLst/>
          </a:prstGeom>
          <a:ln w="254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636369" y="1693266"/>
            <a:ext cx="0" cy="563585"/>
          </a:xfrm>
          <a:prstGeom prst="line">
            <a:avLst/>
          </a:prstGeom>
          <a:ln w="254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7803663" y="1710199"/>
            <a:ext cx="1832706" cy="5054"/>
          </a:xfrm>
          <a:prstGeom prst="straightConnector1">
            <a:avLst/>
          </a:prstGeom>
          <a:ln w="254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eft Brace 46"/>
          <p:cNvSpPr/>
          <p:nvPr/>
        </p:nvSpPr>
        <p:spPr>
          <a:xfrm>
            <a:off x="9144000" y="5571068"/>
            <a:ext cx="468923" cy="1232060"/>
          </a:xfrm>
          <a:prstGeom prst="leftBrace">
            <a:avLst>
              <a:gd name="adj1" fmla="val 28482"/>
              <a:gd name="adj2" fmla="val 74371"/>
            </a:avLst>
          </a:prstGeom>
          <a:ln w="254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431" y="131774"/>
            <a:ext cx="9220200" cy="12954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A40001"/>
                </a:solidFill>
              </a:rPr>
              <a:t>Computational Skills </a:t>
            </a:r>
          </a:p>
        </p:txBody>
      </p:sp>
      <p:sp>
        <p:nvSpPr>
          <p:cNvPr id="4" name="Rectangle 3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46297" y="2070586"/>
            <a:ext cx="214725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Worklfow</a:t>
            </a: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Computational skills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knowledge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Public resource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05" y="1518582"/>
            <a:ext cx="1482321" cy="7665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705" y="2376573"/>
            <a:ext cx="1333962" cy="135845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666362" y="2788685"/>
            <a:ext cx="491721" cy="0"/>
          </a:xfrm>
          <a:prstGeom prst="straightConnector1">
            <a:avLst/>
          </a:prstGeom>
          <a:ln w="381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514" y="2347559"/>
            <a:ext cx="2455333" cy="1003873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8193129" y="2778655"/>
            <a:ext cx="491721" cy="0"/>
          </a:xfrm>
          <a:prstGeom prst="straightConnector1">
            <a:avLst/>
          </a:prstGeom>
          <a:ln w="381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850" y="4176321"/>
            <a:ext cx="1838884" cy="11040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082001" y="5377701"/>
            <a:ext cx="1044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Samtools</a:t>
            </a:r>
            <a:endParaRPr lang="en-US" dirty="0"/>
          </a:p>
          <a:p>
            <a:r>
              <a:rPr lang="en-US" dirty="0" err="1" smtClean="0"/>
              <a:t>Bedtools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793" y="4512293"/>
            <a:ext cx="1790774" cy="14668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2211" y="4292554"/>
            <a:ext cx="1720049" cy="8229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664" y="5280330"/>
            <a:ext cx="1720049" cy="785411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9605104" y="3914075"/>
            <a:ext cx="0" cy="334953"/>
          </a:xfrm>
          <a:prstGeom prst="straightConnector1">
            <a:avLst/>
          </a:prstGeom>
          <a:ln w="381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912223" y="5131681"/>
            <a:ext cx="500988" cy="0"/>
          </a:xfrm>
          <a:prstGeom prst="straightConnector1">
            <a:avLst/>
          </a:prstGeom>
          <a:ln w="381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2001" y="2129499"/>
            <a:ext cx="1445297" cy="1221933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709074" y="5131681"/>
            <a:ext cx="500988" cy="0"/>
          </a:xfrm>
          <a:prstGeom prst="straightConnector1">
            <a:avLst/>
          </a:prstGeom>
          <a:ln w="381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86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681" y="3657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Statistic</a:t>
            </a:r>
            <a:r>
              <a:rPr lang="en-US" altLang="zh-CN" dirty="0" smtClean="0">
                <a:solidFill>
                  <a:srgbClr val="A40001"/>
                </a:solidFill>
              </a:rPr>
              <a:t>s</a:t>
            </a:r>
            <a:r>
              <a:rPr lang="en-US" dirty="0" smtClean="0">
                <a:solidFill>
                  <a:srgbClr val="A40001"/>
                </a:solidFill>
              </a:rPr>
              <a:t> Knowledges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5036" y="1635476"/>
            <a:ext cx="5053159" cy="460073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Basic terms</a:t>
            </a:r>
          </a:p>
          <a:p>
            <a:pPr lvl="2"/>
            <a:r>
              <a:rPr lang="en-US" dirty="0" smtClean="0"/>
              <a:t>Mean</a:t>
            </a:r>
          </a:p>
          <a:p>
            <a:pPr lvl="2"/>
            <a:r>
              <a:rPr lang="en-US" dirty="0" smtClean="0"/>
              <a:t>Variation</a:t>
            </a:r>
          </a:p>
          <a:p>
            <a:pPr lvl="2"/>
            <a:r>
              <a:rPr lang="en-US" dirty="0" smtClean="0"/>
              <a:t>Standard deviation</a:t>
            </a:r>
          </a:p>
          <a:p>
            <a:pPr lvl="2"/>
            <a:r>
              <a:rPr lang="en-US" dirty="0" smtClean="0"/>
              <a:t>Confidence interval </a:t>
            </a:r>
          </a:p>
          <a:p>
            <a:pPr lvl="2"/>
            <a:r>
              <a:rPr lang="en-US" dirty="0" smtClean="0"/>
              <a:t>Distribution </a:t>
            </a:r>
          </a:p>
          <a:p>
            <a:pPr lvl="2"/>
            <a:r>
              <a:rPr lang="en-US" dirty="0" smtClean="0"/>
              <a:t>Sample size </a:t>
            </a:r>
          </a:p>
          <a:p>
            <a:pPr lvl="1"/>
            <a:r>
              <a:rPr lang="en-US" dirty="0" smtClean="0"/>
              <a:t>Hypothesis test </a:t>
            </a:r>
          </a:p>
          <a:p>
            <a:pPr lvl="2"/>
            <a:r>
              <a:rPr lang="en-US" dirty="0" smtClean="0"/>
              <a:t>P-value </a:t>
            </a:r>
          </a:p>
          <a:p>
            <a:pPr lvl="2"/>
            <a:r>
              <a:rPr lang="en-US" dirty="0"/>
              <a:t>Multiple test correction  </a:t>
            </a:r>
            <a:endParaRPr lang="en-US" dirty="0" smtClean="0"/>
          </a:p>
          <a:p>
            <a:pPr lvl="2"/>
            <a:r>
              <a:rPr lang="en-US" dirty="0" smtClean="0"/>
              <a:t>FDR </a:t>
            </a:r>
            <a:endParaRPr lang="en-US" dirty="0"/>
          </a:p>
          <a:p>
            <a:pPr lvl="1"/>
            <a:r>
              <a:rPr lang="en-US" dirty="0" smtClean="0"/>
              <a:t>Base statistic test </a:t>
            </a:r>
          </a:p>
          <a:p>
            <a:pPr lvl="2"/>
            <a:r>
              <a:rPr lang="en-US" dirty="0" smtClean="0"/>
              <a:t>T-test / Wilcox test </a:t>
            </a:r>
          </a:p>
          <a:p>
            <a:pPr lvl="2"/>
            <a:r>
              <a:rPr lang="en-US" dirty="0"/>
              <a:t>Kolmogorov-Smirnov </a:t>
            </a:r>
            <a:r>
              <a:rPr lang="en-US" dirty="0" smtClean="0"/>
              <a:t>test</a:t>
            </a:r>
          </a:p>
          <a:p>
            <a:pPr lvl="2"/>
            <a:r>
              <a:rPr lang="en-US" dirty="0" smtClean="0"/>
              <a:t>Enrichment test </a:t>
            </a:r>
          </a:p>
        </p:txBody>
      </p:sp>
      <p:sp>
        <p:nvSpPr>
          <p:cNvPr id="4" name="Rectangle 3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46297" y="2070586"/>
            <a:ext cx="214725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Worklfow</a:t>
            </a: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Computational skills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</a:rPr>
              <a:t>Statistics</a:t>
            </a:r>
            <a:r>
              <a:rPr lang="en-US" sz="1600" dirty="0" smtClean="0">
                <a:solidFill>
                  <a:schemeClr val="bg1"/>
                </a:solidFill>
              </a:rPr>
              <a:t> knowledge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Public resource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195" y="2209857"/>
            <a:ext cx="2243134" cy="34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6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333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Public Resource 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46297" y="2070586"/>
            <a:ext cx="214725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bg1">
                    <a:lumMod val="85000"/>
                  </a:schemeClr>
                </a:solidFill>
              </a:rPr>
              <a:t>Worklfow</a:t>
            </a: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Computational skills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knowledge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Public resource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32708" y="1660619"/>
            <a:ext cx="360871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A40001"/>
                </a:solidFill>
              </a:rPr>
              <a:t>DataBase</a:t>
            </a:r>
            <a:endParaRPr lang="en-US" altLang="zh-CN" dirty="0">
              <a:solidFill>
                <a:srgbClr val="A4000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UCSC  /Ensemble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1000Genome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TCGA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Encode </a:t>
            </a:r>
            <a:endParaRPr lang="en-US" altLang="zh-CN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Roadmap 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r>
              <a:rPr lang="en-US" dirty="0" err="1"/>
              <a:t>WebTools</a:t>
            </a:r>
            <a:r>
              <a:rPr lang="en-US" dirty="0"/>
              <a:t> </a:t>
            </a:r>
            <a:endParaRPr lang="en-US" altLang="zh-CN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>
                <a:solidFill>
                  <a:srgbClr val="A40001"/>
                </a:solidFill>
              </a:rPr>
              <a:t>UCSC Genome browser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Blat /Blast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/>
              <a:t>David /GREAT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>
                <a:solidFill>
                  <a:srgbClr val="A40001"/>
                </a:solidFill>
              </a:rPr>
              <a:t>Galaxy </a:t>
            </a:r>
            <a:endParaRPr lang="en-US" altLang="zh-CN" dirty="0" smtClean="0">
              <a:solidFill>
                <a:srgbClr val="A4000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Question &amp; Answer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err="1"/>
              <a:t>Seqanswer</a:t>
            </a:r>
            <a:r>
              <a:rPr lang="en-US" altLang="zh-CN" dirty="0"/>
              <a:t>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err="1"/>
              <a:t>OmicTools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err="1" smtClean="0"/>
              <a:t>ExPASy</a:t>
            </a:r>
            <a:endParaRPr lang="en-US" altLang="zh-CN" dirty="0"/>
          </a:p>
        </p:txBody>
      </p:sp>
      <p:sp>
        <p:nvSpPr>
          <p:cNvPr id="17" name="TextBox 16"/>
          <p:cNvSpPr txBox="1"/>
          <p:nvPr/>
        </p:nvSpPr>
        <p:spPr>
          <a:xfrm>
            <a:off x="6698240" y="2295779"/>
            <a:ext cx="4980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At least you need a reference to start your work</a:t>
            </a:r>
          </a:p>
          <a:p>
            <a:pPr marL="342900" indent="-342900">
              <a:buAutoNum type="arabicPeriod"/>
            </a:pPr>
            <a:r>
              <a:rPr lang="en-US" dirty="0" smtClean="0"/>
              <a:t>You can never sequencing anything by yourself.</a:t>
            </a:r>
          </a:p>
          <a:p>
            <a:pPr marL="342900" indent="-342900">
              <a:buAutoNum type="arabicPeriod"/>
            </a:pPr>
            <a:r>
              <a:rPr lang="en-US" dirty="0" smtClean="0"/>
              <a:t>They are free!  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98240" y="4443194"/>
            <a:ext cx="498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Easy hands-on tools provide more efficient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98240" y="5863947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to get more information ?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51963" y="1537855"/>
            <a:ext cx="425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40001"/>
                </a:solidFill>
              </a:rPr>
              <a:t>Why these resource are important ? </a:t>
            </a:r>
          </a:p>
          <a:p>
            <a:endParaRPr lang="en-US" dirty="0">
              <a:solidFill>
                <a:srgbClr val="A400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1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46297" y="2070586"/>
            <a:ext cx="2015167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Public resource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Database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WebTools</a:t>
            </a:r>
            <a:endParaRPr lang="en-US" sz="14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QA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37131" y="27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A40001"/>
                </a:solidFill>
              </a:rPr>
              <a:t>UCSC</a:t>
            </a:r>
            <a:endParaRPr lang="en-US" dirty="0">
              <a:solidFill>
                <a:srgbClr val="A40001"/>
              </a:solidFill>
            </a:endParaRPr>
          </a:p>
        </p:txBody>
      </p:sp>
      <p:pic>
        <p:nvPicPr>
          <p:cNvPr id="10" name="Picture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414" y="1353254"/>
            <a:ext cx="7636934" cy="52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9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333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1000 Genome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46297" y="2070586"/>
            <a:ext cx="201516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Public resource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WebTools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QA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1589616"/>
            <a:ext cx="5384884" cy="1272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3081867"/>
            <a:ext cx="3695700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19068" y="1670476"/>
            <a:ext cx="3200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1000 genome project aims to provide a deep characterization of human genome sequence variation as a foundation for investigating the relationship between </a:t>
            </a:r>
            <a:r>
              <a:rPr lang="en-US" dirty="0" smtClean="0">
                <a:solidFill>
                  <a:srgbClr val="A40001"/>
                </a:solidFill>
              </a:rPr>
              <a:t>genotype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A40001"/>
                </a:solidFill>
              </a:rPr>
              <a:t>phenotype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Understanding of the role of genetic variation in human </a:t>
            </a:r>
            <a:r>
              <a:rPr lang="en-US" dirty="0" smtClean="0">
                <a:solidFill>
                  <a:srgbClr val="A40001"/>
                </a:solidFill>
              </a:rPr>
              <a:t>history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A40001"/>
                </a:solidFill>
              </a:rPr>
              <a:t>evolution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A40001"/>
                </a:solidFill>
              </a:rPr>
              <a:t>disease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69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TCGA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46297" y="2070586"/>
            <a:ext cx="201516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Public resource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WebTools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QA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93" y="1854685"/>
            <a:ext cx="2806700" cy="336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723" y="2070586"/>
            <a:ext cx="2849033" cy="2103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21" y="1994709"/>
            <a:ext cx="2875874" cy="3148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828" y="312294"/>
            <a:ext cx="2832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57890" y="1502816"/>
            <a:ext cx="201516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Public resource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WebTools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QA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7673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A40001"/>
                </a:solidFill>
              </a:rPr>
              <a:t>ENCODE</a:t>
            </a:r>
            <a:endParaRPr lang="en-US" dirty="0">
              <a:solidFill>
                <a:srgbClr val="A4000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17" y="1872148"/>
            <a:ext cx="5446183" cy="3745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28337" y="1502816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Encyclopedia of DNA Elements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23653" y="2561813"/>
            <a:ext cx="27546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goal of ENCODE is to build a comprehensive parts list of </a:t>
            </a:r>
            <a:r>
              <a:rPr lang="en-US" dirty="0">
                <a:solidFill>
                  <a:srgbClr val="A40001"/>
                </a:solidFill>
              </a:rPr>
              <a:t>functional </a:t>
            </a:r>
            <a:r>
              <a:rPr lang="en-US" dirty="0" smtClean="0">
                <a:solidFill>
                  <a:srgbClr val="A40001"/>
                </a:solidFill>
              </a:rPr>
              <a:t>elements</a:t>
            </a:r>
            <a:r>
              <a:rPr lang="en-US" dirty="0" smtClean="0"/>
              <a:t>, including </a:t>
            </a:r>
            <a:r>
              <a:rPr lang="en-US" dirty="0"/>
              <a:t>elements that act at the protein and RNA levels, and regulatory elements that </a:t>
            </a:r>
            <a:r>
              <a:rPr lang="en-US" dirty="0">
                <a:solidFill>
                  <a:srgbClr val="A40001"/>
                </a:solidFill>
              </a:rPr>
              <a:t>control</a:t>
            </a:r>
            <a:r>
              <a:rPr lang="en-US" dirty="0"/>
              <a:t> cells and circumstances in which a </a:t>
            </a:r>
            <a:r>
              <a:rPr lang="en-US" dirty="0">
                <a:solidFill>
                  <a:srgbClr val="A40001"/>
                </a:solidFill>
              </a:rPr>
              <a:t>gene</a:t>
            </a:r>
            <a:r>
              <a:rPr lang="en-US" dirty="0"/>
              <a:t> is active.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83417" y="6028267"/>
            <a:ext cx="6360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Common cell type</a:t>
            </a:r>
            <a:r>
              <a:rPr lang="en-US" smtClean="0"/>
              <a:t>: GM12878,K562,H1,HeLa-S3,HepG2,HUVEC,SK-N-SH,IMR90,A549.MCF7,HMEC,CD14+,CD20+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57890" y="1502816"/>
            <a:ext cx="201516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Public resource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WebTools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QA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7673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A40001"/>
                </a:solidFill>
              </a:rPr>
              <a:t>Roadmap </a:t>
            </a:r>
            <a:r>
              <a:rPr lang="en-US" dirty="0" err="1" smtClean="0">
                <a:solidFill>
                  <a:srgbClr val="A40001"/>
                </a:solidFill>
              </a:rPr>
              <a:t>epigenomics</a:t>
            </a:r>
            <a:r>
              <a:rPr lang="en-US" dirty="0" smtClean="0">
                <a:solidFill>
                  <a:srgbClr val="A40001"/>
                </a:solidFill>
              </a:rPr>
              <a:t> project</a:t>
            </a:r>
            <a:endParaRPr lang="en-US" dirty="0">
              <a:solidFill>
                <a:srgbClr val="A4000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06" y="2480139"/>
            <a:ext cx="6683152" cy="3758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5515" y="1718185"/>
            <a:ext cx="647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Tissues and cell types profiled in the Roadmap </a:t>
            </a:r>
            <a:r>
              <a:rPr lang="en-US" dirty="0" err="1" smtClean="0"/>
              <a:t>Epigenomics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94800" y="2480140"/>
            <a:ext cx="2483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Aim: Systematically </a:t>
            </a:r>
            <a:r>
              <a:rPr lang="en-US" dirty="0"/>
              <a:t>characterize </a:t>
            </a:r>
            <a:r>
              <a:rPr lang="en-US" dirty="0" err="1">
                <a:solidFill>
                  <a:srgbClr val="A40001"/>
                </a:solidFill>
              </a:rPr>
              <a:t>epigenomic</a:t>
            </a:r>
            <a:r>
              <a:rPr lang="en-US" dirty="0">
                <a:solidFill>
                  <a:srgbClr val="A40001"/>
                </a:solidFill>
              </a:rPr>
              <a:t> </a:t>
            </a:r>
            <a:r>
              <a:rPr lang="en-US" dirty="0"/>
              <a:t>landscapes in primary </a:t>
            </a:r>
            <a:r>
              <a:rPr lang="en-US" dirty="0">
                <a:solidFill>
                  <a:srgbClr val="A40001"/>
                </a:solidFill>
              </a:rPr>
              <a:t>human</a:t>
            </a:r>
            <a:r>
              <a:rPr lang="en-US" dirty="0"/>
              <a:t> tissues and cells</a:t>
            </a:r>
          </a:p>
        </p:txBody>
      </p:sp>
    </p:spTree>
    <p:extLst>
      <p:ext uri="{BB962C8B-B14F-4D97-AF65-F5344CB8AC3E}">
        <p14:creationId xmlns:p14="http://schemas.microsoft.com/office/powerpoint/2010/main" val="16989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605" y="-91063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Outline</a:t>
            </a:r>
            <a:endParaRPr lang="en-US" dirty="0">
              <a:solidFill>
                <a:srgbClr val="A4000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21944" y="1841242"/>
            <a:ext cx="797774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A brief history of bioinformatics and genomics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/>
              <a:t>The general </a:t>
            </a:r>
            <a:r>
              <a:rPr lang="en-US" sz="3200" dirty="0" smtClean="0"/>
              <a:t>strategy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studies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using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NGS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methods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/>
              <a:t>Data generation </a:t>
            </a:r>
            <a:r>
              <a:rPr lang="mr-IN" sz="3200" dirty="0" smtClean="0"/>
              <a:t>–</a:t>
            </a:r>
            <a:r>
              <a:rPr lang="en-US" sz="3200" dirty="0" smtClean="0"/>
              <a:t> sequencing methods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Data analysis </a:t>
            </a:r>
            <a:r>
              <a:rPr lang="mr-IN" sz="3200" dirty="0" smtClean="0"/>
              <a:t>–</a:t>
            </a:r>
            <a:r>
              <a:rPr lang="en-US" sz="3200" dirty="0" smtClean="0"/>
              <a:t> necessary skills and </a:t>
            </a:r>
            <a:r>
              <a:rPr lang="en-US" sz="3200" dirty="0" smtClean="0"/>
              <a:t>knowledges</a:t>
            </a:r>
            <a:endParaRPr lang="en-US" sz="32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-381000" y="2381250"/>
            <a:ext cx="19795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ork flow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Data </a:t>
            </a:r>
            <a:r>
              <a:rPr lang="en-US" dirty="0" smtClean="0"/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5" y="1997750"/>
            <a:ext cx="20328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 smtClean="0">
                <a:solidFill>
                  <a:schemeClr val="bg1"/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333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Galaxy  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46297" y="2070586"/>
            <a:ext cx="201516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Public resource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Database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WebTools</a:t>
            </a:r>
            <a:endParaRPr lang="en-US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QA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572" y="1596452"/>
            <a:ext cx="6753887" cy="30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6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333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QA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46297" y="1545653"/>
            <a:ext cx="201516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Public resource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Database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WebTools</a:t>
            </a:r>
            <a:endParaRPr lang="en-US" sz="14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QA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708" y="1873186"/>
            <a:ext cx="3535481" cy="989935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940" y="1902407"/>
            <a:ext cx="3536049" cy="923595"/>
          </a:xfrm>
          <a:prstGeom prst="rect">
            <a:avLst/>
          </a:prstGeom>
        </p:spPr>
      </p:pic>
      <p:pic>
        <p:nvPicPr>
          <p:cNvPr id="3" name="Picture 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5146" y="3638533"/>
            <a:ext cx="6578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431" y="-40824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Levels of bioinformatics Research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19230" y="4983558"/>
            <a:ext cx="5632407" cy="591807"/>
          </a:xfrm>
          <a:prstGeom prst="rect">
            <a:avLst/>
          </a:prstGeom>
          <a:noFill/>
          <a:ln w="381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Level </a:t>
            </a:r>
            <a:r>
              <a:rPr lang="en-US" dirty="0" smtClean="0">
                <a:solidFill>
                  <a:schemeClr val="tx1"/>
                </a:solidFill>
              </a:rPr>
              <a:t>1:  </a:t>
            </a:r>
            <a:r>
              <a:rPr lang="en-US" dirty="0">
                <a:solidFill>
                  <a:schemeClr val="tx1"/>
                </a:solidFill>
              </a:rPr>
              <a:t>is analyzing unpublished data from their own lab or </a:t>
            </a:r>
            <a:r>
              <a:rPr lang="en-US" dirty="0" smtClean="0">
                <a:solidFill>
                  <a:schemeClr val="tx1"/>
                </a:solidFill>
              </a:rPr>
              <a:t>collaborators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19230" y="3955929"/>
            <a:ext cx="4659872" cy="722844"/>
          </a:xfrm>
          <a:prstGeom prst="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Level 2: developing method, algorithms, database </a:t>
            </a:r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 smtClean="0">
                <a:solidFill>
                  <a:schemeClr val="tx1"/>
                </a:solidFill>
              </a:rPr>
              <a:t>genome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19229" y="2882573"/>
            <a:ext cx="3955704" cy="820626"/>
          </a:xfrm>
          <a:prstGeom prst="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Level </a:t>
            </a:r>
            <a:r>
              <a:rPr lang="en-US" dirty="0" smtClean="0">
                <a:solidFill>
                  <a:schemeClr val="tx1"/>
                </a:solidFill>
              </a:rPr>
              <a:t>3: integrating high </a:t>
            </a:r>
            <a:r>
              <a:rPr lang="en-US" dirty="0">
                <a:solidFill>
                  <a:schemeClr val="tx1"/>
                </a:solidFill>
              </a:rPr>
              <a:t>throughput data in a smart way to make good biological </a:t>
            </a:r>
            <a:r>
              <a:rPr lang="en-US" dirty="0" smtClean="0">
                <a:solidFill>
                  <a:schemeClr val="tx1"/>
                </a:solidFill>
              </a:rPr>
              <a:t>findings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02296" y="5770577"/>
            <a:ext cx="6353907" cy="546362"/>
          </a:xfrm>
          <a:prstGeom prst="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Level 0 -&gt; </a:t>
            </a:r>
            <a:r>
              <a:rPr lang="en-US" dirty="0">
                <a:solidFill>
                  <a:schemeClr val="tx1"/>
                </a:solidFill>
              </a:rPr>
              <a:t>modeling for modeling’s sake </a:t>
            </a:r>
          </a:p>
        </p:txBody>
      </p:sp>
      <p:sp>
        <p:nvSpPr>
          <p:cNvPr id="8" name="Rectangle 7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50329" y="6376905"/>
            <a:ext cx="4376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From Xiaole </a:t>
            </a:r>
            <a:r>
              <a:rPr lang="en-US" dirty="0">
                <a:hlinkClick r:id="rId3"/>
              </a:rPr>
              <a:t>Shirley Liu's Blog Site</a:t>
            </a:r>
            <a:endParaRPr lang="en-US" dirty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2708" y="1616069"/>
            <a:ext cx="3213835" cy="1041376"/>
          </a:xfrm>
          <a:prstGeom prst="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Level </a:t>
            </a:r>
            <a:r>
              <a:rPr lang="en-US" altLang="zh-CN" dirty="0" smtClean="0">
                <a:solidFill>
                  <a:schemeClr val="tx1"/>
                </a:solidFill>
              </a:rPr>
              <a:t>X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key </a:t>
            </a:r>
            <a:r>
              <a:rPr lang="en-US" dirty="0">
                <a:solidFill>
                  <a:schemeClr val="tx1"/>
                </a:solidFill>
              </a:rPr>
              <a:t>integration and modeling </a:t>
            </a:r>
            <a:r>
              <a:rPr lang="en-US" dirty="0" smtClean="0">
                <a:solidFill>
                  <a:schemeClr val="tx1"/>
                </a:solidFill>
              </a:rPr>
              <a:t>massive </a:t>
            </a:r>
            <a:r>
              <a:rPr lang="en-US" dirty="0">
                <a:solidFill>
                  <a:schemeClr val="tx1"/>
                </a:solidFill>
              </a:rPr>
              <a:t>amount of data </a:t>
            </a:r>
            <a:r>
              <a:rPr lang="en-US" dirty="0" smtClean="0">
                <a:solidFill>
                  <a:schemeClr val="tx1"/>
                </a:solidFill>
              </a:rPr>
              <a:t>generated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230" y="3454968"/>
            <a:ext cx="1409700" cy="151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21782" y="2186641"/>
            <a:ext cx="3656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 smtClean="0">
                <a:solidFill>
                  <a:srgbClr val="A40001"/>
                </a:solidFill>
              </a:rPr>
              <a:t>Train</a:t>
            </a:r>
            <a:r>
              <a:rPr lang="zh-CN" altLang="en-US" sz="3000" dirty="0" smtClean="0">
                <a:solidFill>
                  <a:srgbClr val="A40001"/>
                </a:solidFill>
              </a:rPr>
              <a:t> </a:t>
            </a:r>
            <a:r>
              <a:rPr lang="en-US" altLang="zh-CN" sz="3000" dirty="0" smtClean="0">
                <a:solidFill>
                  <a:srgbClr val="A40001"/>
                </a:solidFill>
              </a:rPr>
              <a:t>yourself</a:t>
            </a:r>
            <a:endParaRPr lang="en-US" sz="3000" dirty="0">
              <a:solidFill>
                <a:srgbClr val="A4000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471055" y="-1011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818640" y="2859374"/>
            <a:ext cx="6296541" cy="113925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A40001"/>
                </a:solidFill>
              </a:rPr>
              <a:t>Thank you</a:t>
            </a:r>
            <a:r>
              <a:rPr lang="zh-CN" altLang="en-US" dirty="0" smtClean="0">
                <a:solidFill>
                  <a:srgbClr val="A40001"/>
                </a:solidFill>
              </a:rPr>
              <a:t> </a:t>
            </a:r>
            <a:r>
              <a:rPr lang="en-US" altLang="zh-CN" dirty="0" smtClean="0">
                <a:solidFill>
                  <a:srgbClr val="A40001"/>
                </a:solidFill>
              </a:rPr>
              <a:t>for</a:t>
            </a:r>
            <a:r>
              <a:rPr lang="zh-CN" altLang="en-US" dirty="0" smtClean="0">
                <a:solidFill>
                  <a:srgbClr val="A40001"/>
                </a:solidFill>
              </a:rPr>
              <a:t> </a:t>
            </a:r>
            <a:r>
              <a:rPr lang="en-US" altLang="zh-CN" dirty="0" smtClean="0">
                <a:solidFill>
                  <a:srgbClr val="A40001"/>
                </a:solidFill>
              </a:rPr>
              <a:t>your</a:t>
            </a:r>
            <a:r>
              <a:rPr lang="zh-CN" altLang="en-US" dirty="0" smtClean="0">
                <a:solidFill>
                  <a:srgbClr val="A40001"/>
                </a:solidFill>
              </a:rPr>
              <a:t> </a:t>
            </a:r>
            <a:r>
              <a:rPr lang="en-US" altLang="zh-CN" dirty="0" smtClean="0">
                <a:solidFill>
                  <a:srgbClr val="A40001"/>
                </a:solidFill>
              </a:rPr>
              <a:t>attention</a:t>
            </a:r>
            <a:r>
              <a:rPr lang="zh-CN" altLang="en-US" dirty="0" smtClean="0">
                <a:solidFill>
                  <a:srgbClr val="A40001"/>
                </a:solidFill>
              </a:rPr>
              <a:t> 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361709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6931" y="3664837"/>
            <a:ext cx="34627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My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NGS experience</a:t>
            </a:r>
            <a:r>
              <a:rPr lang="en-US" altLang="zh-CN" sz="2000" dirty="0" smtClean="0">
                <a:solidFill>
                  <a:schemeClr val="bg1"/>
                </a:solidFill>
              </a:rPr>
              <a:t>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WGS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RNAseq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CLIPseq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icSHAPEseq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ChIPseq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ATACseq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931" y="908091"/>
            <a:ext cx="40748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My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r</a:t>
            </a:r>
            <a:r>
              <a:rPr lang="en-US" sz="2000" dirty="0" smtClean="0">
                <a:solidFill>
                  <a:schemeClr val="bg1"/>
                </a:solidFill>
              </a:rPr>
              <a:t>esearch interests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Molecular evolution of gene regulation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ono-allelic regulation in </a:t>
            </a:r>
            <a:r>
              <a:rPr lang="en-US" sz="2000" smtClean="0">
                <a:solidFill>
                  <a:schemeClr val="bg1"/>
                </a:solidFill>
              </a:rPr>
              <a:t>diploid genome.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Cell lineage tracing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Primates neuronal development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619" y="-93842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>
                <a:solidFill>
                  <a:srgbClr val="A40001"/>
                </a:solidFill>
              </a:rPr>
              <a:t>B</a:t>
            </a:r>
            <a:r>
              <a:rPr lang="en-US" dirty="0" smtClean="0">
                <a:solidFill>
                  <a:srgbClr val="A40001"/>
                </a:solidFill>
              </a:rPr>
              <a:t>efore the era of genomics 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4046" y="1434801"/>
            <a:ext cx="2408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James Watson and Francis Crick discover the double helix of DNA 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608126" y="4342490"/>
            <a:ext cx="2142777" cy="1200329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Dayhoff</a:t>
            </a:r>
            <a:r>
              <a:rPr lang="en-US" dirty="0" smtClean="0"/>
              <a:t> published Atlas of Protein Sequences and 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2675" y="4334004"/>
            <a:ext cx="1890063" cy="1200329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Needleman-</a:t>
            </a:r>
            <a:r>
              <a:rPr lang="en-US" dirty="0" err="1" smtClean="0"/>
              <a:t>Wunsch</a:t>
            </a:r>
            <a:r>
              <a:rPr lang="en-US" dirty="0" smtClean="0"/>
              <a:t> algorithm for sequence alignment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84511" y="4353280"/>
            <a:ext cx="1856597" cy="1200329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Smith–Waterman </a:t>
            </a:r>
            <a:r>
              <a:rPr lang="en-US" dirty="0" smtClean="0"/>
              <a:t>algorithm for </a:t>
            </a:r>
            <a:r>
              <a:rPr lang="en-US" smtClean="0"/>
              <a:t>sequence alignment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85301" y="1544293"/>
            <a:ext cx="182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Frederick Sanger develops a DNA sequencing method 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407077" y="2400190"/>
            <a:ext cx="1937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First complete genome sequence</a:t>
            </a:r>
            <a:r>
              <a:rPr lang="en-US" sz="1600" dirty="0"/>
              <a:t> 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890" y="1916706"/>
            <a:ext cx="2015167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 smtClean="0">
                <a:solidFill>
                  <a:schemeClr val="bg1"/>
                </a:solidFill>
              </a:rPr>
              <a:t>istory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Before genomics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Genomics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Post-genomics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strategy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Pentagon 2"/>
          <p:cNvSpPr/>
          <p:nvPr/>
        </p:nvSpPr>
        <p:spPr>
          <a:xfrm>
            <a:off x="2824047" y="3454405"/>
            <a:ext cx="1070515" cy="318974"/>
          </a:xfrm>
          <a:prstGeom prst="homePlate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1953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hevron 3"/>
          <p:cNvSpPr/>
          <p:nvPr/>
        </p:nvSpPr>
        <p:spPr>
          <a:xfrm>
            <a:off x="3915736" y="3459007"/>
            <a:ext cx="1168651" cy="29449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1965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5104870" y="3431038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1970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hevron 31"/>
          <p:cNvSpPr/>
          <p:nvPr/>
        </p:nvSpPr>
        <p:spPr>
          <a:xfrm>
            <a:off x="6412765" y="3456656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1977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hevron 32"/>
          <p:cNvSpPr/>
          <p:nvPr/>
        </p:nvSpPr>
        <p:spPr>
          <a:xfrm>
            <a:off x="7734959" y="3454405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1981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9047292" y="3454405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1982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Chevron 34"/>
          <p:cNvSpPr/>
          <p:nvPr/>
        </p:nvSpPr>
        <p:spPr>
          <a:xfrm>
            <a:off x="10361390" y="3458596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1990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250" y="2191729"/>
            <a:ext cx="1448019" cy="817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93" y="1601901"/>
            <a:ext cx="823150" cy="91834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45350" y="1531870"/>
            <a:ext cx="176679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Human genome </a:t>
            </a:r>
          </a:p>
          <a:p>
            <a:r>
              <a:rPr lang="en-US" sz="1600" dirty="0" smtClean="0"/>
              <a:t>Project  is </a:t>
            </a:r>
          </a:p>
          <a:p>
            <a:r>
              <a:rPr lang="en-US" sz="1600" dirty="0" smtClean="0"/>
              <a:t>launched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9214516" y="4397699"/>
            <a:ext cx="1382779" cy="923330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GeneBank</a:t>
            </a:r>
            <a:r>
              <a:rPr lang="en-US" dirty="0"/>
              <a:t> </a:t>
            </a:r>
            <a:r>
              <a:rPr lang="en-US" dirty="0" smtClean="0"/>
              <a:t>opened  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236" y="1584420"/>
            <a:ext cx="987002" cy="13930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78012" y="6086344"/>
            <a:ext cx="2989527" cy="369332"/>
          </a:xfrm>
          <a:prstGeom prst="rect">
            <a:avLst/>
          </a:prstGeom>
          <a:solidFill>
            <a:srgbClr val="A40001">
              <a:alpha val="3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Blast, Blat, </a:t>
            </a:r>
            <a:r>
              <a:rPr lang="en-US" dirty="0" err="1" smtClean="0"/>
              <a:t>clustalW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63620" y="1455718"/>
            <a:ext cx="2384691" cy="1569717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385301" y="1455718"/>
            <a:ext cx="2619936" cy="1527326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487146" y="1523762"/>
            <a:ext cx="2400057" cy="1439105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932708" y="3025435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718036" y="2979687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0862149" y="3021194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796835" y="3845195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462710" y="3824514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932943" y="3846253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523262" y="3819558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37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32" y="1444898"/>
            <a:ext cx="1179562" cy="150829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54784" y="-624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A40001"/>
                </a:solidFill>
              </a:rPr>
              <a:t>During the era </a:t>
            </a:r>
            <a:r>
              <a:rPr lang="en-US" smtClean="0">
                <a:solidFill>
                  <a:srgbClr val="A40001"/>
                </a:solidFill>
              </a:rPr>
              <a:t>of genomics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9825150">
            <a:off x="194992" y="3745337"/>
            <a:ext cx="192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BLAST(1990)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890" y="1916706"/>
            <a:ext cx="2015167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 smtClean="0">
                <a:solidFill>
                  <a:schemeClr val="bg1"/>
                </a:solidFill>
              </a:rPr>
              <a:t>istory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Before genomics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Genomics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Post-genomics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2726942" y="3485095"/>
            <a:ext cx="1302421" cy="305887"/>
          </a:xfrm>
          <a:prstGeom prst="homePlate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1999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hevron 28"/>
          <p:cNvSpPr/>
          <p:nvPr/>
        </p:nvSpPr>
        <p:spPr>
          <a:xfrm>
            <a:off x="4340447" y="3496487"/>
            <a:ext cx="1265107" cy="316731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5967787" y="3491886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2002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7684409" y="3472008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2003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10808460" y="3474367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2006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2354" y="5858893"/>
            <a:ext cx="6818284" cy="830997"/>
          </a:xfrm>
          <a:prstGeom prst="rect">
            <a:avLst/>
          </a:prstGeom>
          <a:solidFill>
            <a:srgbClr val="A40001">
              <a:alpha val="28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Genome Sequencing, assemble and annotation </a:t>
            </a:r>
          </a:p>
          <a:p>
            <a:r>
              <a:rPr lang="en-US" sz="2400" dirty="0" smtClean="0"/>
              <a:t>Molecular Database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259361" y="1582204"/>
            <a:ext cx="142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irst human chromosome be decoded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439" y="1473410"/>
            <a:ext cx="994407" cy="14201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12752" y="1399344"/>
            <a:ext cx="1277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fruit fly genome be   reported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39586" y="1421761"/>
            <a:ext cx="123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Mouse </a:t>
            </a:r>
            <a:r>
              <a:rPr lang="en-US" smtClean="0"/>
              <a:t>genome be decoded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0118" y="1509333"/>
            <a:ext cx="161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 genome Project completion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69741" y="4265219"/>
            <a:ext cx="1327130" cy="369332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Ensemble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254228" y="4254434"/>
            <a:ext cx="1861999" cy="1200329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 for biotechnology Information</a:t>
            </a:r>
          </a:p>
          <a:p>
            <a:r>
              <a:rPr lang="en-US" dirty="0" smtClean="0"/>
              <a:t>NCBI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02891" y="4246906"/>
            <a:ext cx="1572731" cy="646331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UCSC </a:t>
            </a:r>
            <a:r>
              <a:rPr lang="en-US" smtClean="0"/>
              <a:t>Genome browser 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44043" y="4294190"/>
            <a:ext cx="1968445" cy="923330"/>
          </a:xfrm>
          <a:prstGeom prst="rect">
            <a:avLst/>
          </a:prstGeom>
          <a:ln>
            <a:solidFill>
              <a:srgbClr val="A4000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The number of biology database is </a:t>
            </a:r>
          </a:p>
          <a:p>
            <a:r>
              <a:rPr lang="en-US" dirty="0" smtClean="0"/>
              <a:t>858 by 2006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7778" y="4294676"/>
            <a:ext cx="2121841" cy="923330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 Encyclopedia of </a:t>
            </a:r>
            <a:r>
              <a:rPr lang="en-US" dirty="0" smtClean="0"/>
              <a:t>DNA Elements project </a:t>
            </a:r>
            <a:r>
              <a:rPr lang="en-US" dirty="0"/>
              <a:t>launched 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030" y="1434325"/>
            <a:ext cx="2373461" cy="1514181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042804" y="2977430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922382" y="3040597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624958" y="2982728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0620437" y="3848831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454546" y="3870329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493899" y="3813219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918471" y="3850304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838044" y="3823334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0212059" y="3048886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557403" y="1482206"/>
            <a:ext cx="1388289" cy="1477328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HapMap</a:t>
            </a:r>
            <a:r>
              <a:rPr lang="en-US" altLang="zh-CN" dirty="0" smtClean="0"/>
              <a:t> phase1 </a:t>
            </a:r>
          </a:p>
          <a:p>
            <a:r>
              <a:rPr lang="en-US" dirty="0"/>
              <a:t>w</a:t>
            </a:r>
            <a:r>
              <a:rPr lang="en-US" dirty="0" smtClean="0"/>
              <a:t>ere published 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439" y="2261413"/>
            <a:ext cx="962326" cy="6588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022" y="2268653"/>
            <a:ext cx="944050" cy="676203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883021" y="1407850"/>
            <a:ext cx="1084766" cy="1514181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435555" y="1428462"/>
            <a:ext cx="1153886" cy="1514181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512143" y="3032182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011611" y="1447227"/>
            <a:ext cx="2229872" cy="1514181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hevron 41"/>
          <p:cNvSpPr/>
          <p:nvPr/>
        </p:nvSpPr>
        <p:spPr>
          <a:xfrm>
            <a:off x="9264798" y="3487279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2005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4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91356" y="-240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A40001"/>
                </a:solidFill>
              </a:rPr>
              <a:t>After the era of genomics 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6053" y="1846713"/>
            <a:ext cx="2232202" cy="923330"/>
          </a:xfrm>
          <a:prstGeom prst="rect">
            <a:avLst/>
          </a:prstGeom>
          <a:noFill/>
          <a:ln w="12700"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RoadMap</a:t>
            </a:r>
            <a:r>
              <a:rPr lang="en-US" altLang="zh-CN" dirty="0"/>
              <a:t> </a:t>
            </a:r>
            <a:r>
              <a:rPr lang="en-US" altLang="zh-CN" dirty="0" smtClean="0"/>
              <a:t>release</a:t>
            </a:r>
          </a:p>
          <a:p>
            <a:r>
              <a:rPr lang="en-US" dirty="0" smtClean="0"/>
              <a:t>111 reference human epigenomes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6937" y="4080892"/>
            <a:ext cx="1593116" cy="1200329"/>
          </a:xfrm>
          <a:prstGeom prst="rect">
            <a:avLst/>
          </a:prstGeom>
          <a:noFill/>
          <a:ln w="12700"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TCGA </a:t>
            </a:r>
            <a:r>
              <a:rPr lang="en-US" altLang="zh-CN" dirty="0" smtClean="0"/>
              <a:t>Sequenced</a:t>
            </a:r>
            <a:r>
              <a:rPr lang="zh-CN" altLang="en-US" dirty="0" smtClean="0"/>
              <a:t> </a:t>
            </a:r>
            <a:r>
              <a:rPr lang="en-US" dirty="0" smtClean="0"/>
              <a:t>20-25 </a:t>
            </a:r>
            <a:r>
              <a:rPr lang="en-US" dirty="0"/>
              <a:t>different tumor </a:t>
            </a:r>
            <a:r>
              <a:rPr lang="en-US" dirty="0" smtClean="0"/>
              <a:t>types.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 rot="19813838">
            <a:off x="837251" y="3958283"/>
            <a:ext cx="88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SOAP ()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771333" y="5855610"/>
            <a:ext cx="2344616" cy="923330"/>
          </a:xfrm>
          <a:prstGeom prst="rect">
            <a:avLst/>
          </a:prstGeom>
          <a:noFill/>
          <a:ln w="12700"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Tool kits for Seq. </a:t>
            </a:r>
          </a:p>
          <a:p>
            <a:r>
              <a:rPr lang="en-US" dirty="0" err="1" smtClean="0"/>
              <a:t>SAMtools</a:t>
            </a:r>
            <a:r>
              <a:rPr lang="en-US" dirty="0"/>
              <a:t> </a:t>
            </a:r>
          </a:p>
          <a:p>
            <a:r>
              <a:rPr lang="en-US" dirty="0" err="1" smtClean="0"/>
              <a:t>Bedtool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890" y="1916706"/>
            <a:ext cx="1979516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 smtClean="0">
                <a:solidFill>
                  <a:schemeClr val="bg1"/>
                </a:solidFill>
              </a:rPr>
              <a:t>istory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Before genomics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Genomics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Post-genomics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ork flow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3450818" y="3256076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2007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4813847" y="3286311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2008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6176876" y="3286311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7528898" y="3286311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2011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8891375" y="3284588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hevron 28"/>
          <p:cNvSpPr/>
          <p:nvPr/>
        </p:nvSpPr>
        <p:spPr>
          <a:xfrm>
            <a:off x="10231155" y="3284588"/>
            <a:ext cx="1306149" cy="318974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2263576" y="3251541"/>
            <a:ext cx="1127608" cy="328044"/>
          </a:xfrm>
          <a:prstGeom prst="homePlate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2006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28558" y="1846713"/>
            <a:ext cx="1591437" cy="923330"/>
          </a:xfrm>
          <a:prstGeom prst="rect">
            <a:avLst/>
          </a:prstGeom>
          <a:noFill/>
          <a:ln w="12700"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1000 Genome </a:t>
            </a:r>
            <a:r>
              <a:rPr lang="en-US" smtClean="0"/>
              <a:t>Project launched </a:t>
            </a: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569271" y="1856165"/>
            <a:ext cx="2247887" cy="923330"/>
          </a:xfrm>
          <a:prstGeom prst="rect">
            <a:avLst/>
          </a:prstGeom>
          <a:noFill/>
          <a:ln w="12700"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/>
              <a:t>d</a:t>
            </a:r>
            <a:r>
              <a:rPr lang="en-US" dirty="0" smtClean="0"/>
              <a:t>raft </a:t>
            </a:r>
            <a:r>
              <a:rPr lang="en-US" dirty="0"/>
              <a:t>s</a:t>
            </a:r>
            <a:r>
              <a:rPr lang="en-US" dirty="0" smtClean="0"/>
              <a:t>equence </a:t>
            </a:r>
            <a:r>
              <a:rPr lang="en-US" dirty="0"/>
              <a:t>of the </a:t>
            </a:r>
            <a:r>
              <a:rPr lang="en-US" dirty="0" smtClean="0"/>
              <a:t>Neanderthal genome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7913" y="4930843"/>
            <a:ext cx="3412093" cy="646331"/>
          </a:xfrm>
          <a:prstGeom prst="rect">
            <a:avLst/>
          </a:prstGeom>
          <a:noFill/>
          <a:ln w="12700"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Hash based  short reads alignment tools (SOAP/ MAP/ELAND)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644974" y="5854891"/>
            <a:ext cx="2140318" cy="923330"/>
          </a:xfrm>
          <a:prstGeom prst="rect">
            <a:avLst/>
          </a:prstGeom>
          <a:noFill/>
          <a:ln w="12700"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BWT based short alignment tools </a:t>
            </a:r>
          </a:p>
          <a:p>
            <a:r>
              <a:rPr lang="en-US" dirty="0" smtClean="0"/>
              <a:t>Bowtie/BWA</a:t>
            </a:r>
            <a:r>
              <a:rPr lang="en-US" dirty="0"/>
              <a:t>/</a:t>
            </a:r>
            <a:r>
              <a:rPr lang="en-US" dirty="0" smtClean="0"/>
              <a:t>SOAP2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17913" y="4033427"/>
            <a:ext cx="1843325" cy="646331"/>
          </a:xfrm>
          <a:prstGeom prst="rect">
            <a:avLst/>
          </a:prstGeom>
          <a:noFill/>
          <a:ln w="12700">
            <a:solidFill>
              <a:srgbClr val="A4000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Sequence Read</a:t>
            </a:r>
          </a:p>
          <a:p>
            <a:r>
              <a:rPr lang="en-US" dirty="0" smtClean="0"/>
              <a:t>Archive  database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85292" y="4068457"/>
            <a:ext cx="2065569" cy="923330"/>
          </a:xfrm>
          <a:prstGeom prst="rect">
            <a:avLst/>
          </a:prstGeom>
          <a:noFill/>
          <a:ln w="12700"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Galaxy:  DNA-analysis software in the “cloud”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61134" y="1567039"/>
            <a:ext cx="1863841" cy="1200329"/>
          </a:xfrm>
          <a:prstGeom prst="rect">
            <a:avLst/>
          </a:prstGeom>
          <a:noFill/>
          <a:ln w="12700"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Genome </a:t>
            </a:r>
            <a:r>
              <a:rPr lang="en-US" dirty="0"/>
              <a:t>Analyzer (First </a:t>
            </a:r>
            <a:r>
              <a:rPr lang="en-US" dirty="0" smtClean="0"/>
              <a:t>NGS Sequencer</a:t>
            </a:r>
            <a:r>
              <a:rPr lang="en-US" dirty="0"/>
              <a:t>) </a:t>
            </a:r>
            <a:r>
              <a:rPr lang="en-US" dirty="0" smtClean="0"/>
              <a:t>Launched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644469" y="2800259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080373" y="2794811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85292" y="2809208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0604619" y="2789728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655355" y="3603220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7693215" y="3643318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9296530" y="3635532"/>
            <a:ext cx="466475" cy="405603"/>
          </a:xfrm>
          <a:prstGeom prst="line">
            <a:avLst/>
          </a:prstGeom>
          <a:ln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5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77542" y="48253"/>
            <a:ext cx="9400713" cy="1144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 smtClean="0">
                <a:solidFill>
                  <a:srgbClr val="A40001"/>
                </a:solidFill>
              </a:rPr>
              <a:t>G</a:t>
            </a:r>
            <a:r>
              <a:rPr lang="en-US" dirty="0" smtClean="0">
                <a:solidFill>
                  <a:srgbClr val="A40001"/>
                </a:solidFill>
              </a:rPr>
              <a:t>enomics </a:t>
            </a:r>
            <a:r>
              <a:rPr lang="en-US" dirty="0" smtClean="0">
                <a:solidFill>
                  <a:srgbClr val="A40001"/>
                </a:solidFill>
              </a:rPr>
              <a:t>as a methodology to study biology questions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9813838">
            <a:off x="837251" y="3958283"/>
            <a:ext cx="88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SOAP ()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932708" y="2828835"/>
            <a:ext cx="3368701" cy="1200329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hypothesis drive, data collection. </a:t>
            </a:r>
          </a:p>
          <a:p>
            <a:r>
              <a:rPr lang="en-US" sz="2400" dirty="0" smtClean="0"/>
              <a:t>Typically,  GWAS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32034" y="2828835"/>
            <a:ext cx="3260035" cy="1200329"/>
          </a:xfrm>
          <a:prstGeom prst="rect">
            <a:avLst/>
          </a:prstGeom>
          <a:noFill/>
          <a:ln>
            <a:solidFill>
              <a:srgbClr val="A4000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dirty="0" smtClean="0"/>
              <a:t>ypothesis drive to answer specific biological questions.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890" y="1916706"/>
            <a:ext cx="2015167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 smtClean="0">
                <a:solidFill>
                  <a:schemeClr val="bg1"/>
                </a:solidFill>
              </a:rPr>
              <a:t>istory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Before genomics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Genomics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Post-genomics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6639339" y="3286311"/>
            <a:ext cx="854765" cy="142688"/>
          </a:xfrm>
          <a:prstGeom prst="rightArrow">
            <a:avLst/>
          </a:prstGeom>
          <a:solidFill>
            <a:srgbClr val="A40001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5333190" y="1815455"/>
            <a:ext cx="3134949" cy="391031"/>
          </a:xfrm>
          <a:prstGeom prst="chevron">
            <a:avLst/>
          </a:prstGeom>
          <a:solidFill>
            <a:srgbClr val="A40001">
              <a:alpha val="42000"/>
            </a:srgbClr>
          </a:solidFill>
          <a:ln>
            <a:solidFill>
              <a:srgbClr val="A40001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2017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97" y="-2393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115" y="271267"/>
            <a:ext cx="9650731" cy="6316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The general NGS strategy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7" y="1720178"/>
            <a:ext cx="20151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140964" y="1606112"/>
            <a:ext cx="2870835" cy="1199939"/>
          </a:xfrm>
          <a:prstGeom prst="round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Biology question or hypothesis to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200965" y="3321834"/>
            <a:ext cx="2870835" cy="1240230"/>
          </a:xfrm>
          <a:prstGeom prst="round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Sequencing data generation or collection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200966" y="5093301"/>
            <a:ext cx="2870835" cy="1180305"/>
          </a:xfrm>
          <a:prstGeom prst="roundRect">
            <a:avLst/>
          </a:prstGeom>
          <a:noFill/>
          <a:ln w="25400">
            <a:solidFill>
              <a:srgbClr val="A4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analysis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512314" y="5683453"/>
            <a:ext cx="628650" cy="0"/>
          </a:xfrm>
          <a:prstGeom prst="line">
            <a:avLst/>
          </a:prstGeom>
          <a:ln w="508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512314" y="2153466"/>
            <a:ext cx="0" cy="3529987"/>
          </a:xfrm>
          <a:prstGeom prst="line">
            <a:avLst/>
          </a:prstGeom>
          <a:ln w="508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502362" y="2153466"/>
            <a:ext cx="647700" cy="0"/>
          </a:xfrm>
          <a:prstGeom prst="straightConnector1">
            <a:avLst/>
          </a:prstGeom>
          <a:ln w="508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2"/>
          </p:cNvCxnSpPr>
          <p:nvPr/>
        </p:nvCxnSpPr>
        <p:spPr>
          <a:xfrm flipH="1">
            <a:off x="5576381" y="2806051"/>
            <a:ext cx="1" cy="499824"/>
          </a:xfrm>
          <a:prstGeom prst="straightConnector1">
            <a:avLst/>
          </a:prstGeom>
          <a:ln w="508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36783" y="4577770"/>
            <a:ext cx="1" cy="499824"/>
          </a:xfrm>
          <a:prstGeom prst="straightConnector1">
            <a:avLst/>
          </a:prstGeom>
          <a:ln w="508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7180536" y="2897704"/>
            <a:ext cx="3864536" cy="3646698"/>
            <a:chOff x="7180536" y="2897704"/>
            <a:chExt cx="3864536" cy="3646698"/>
          </a:xfrm>
        </p:grpSpPr>
        <p:sp>
          <p:nvSpPr>
            <p:cNvPr id="16" name="Rounded Rectangle 15"/>
            <p:cNvSpPr/>
            <p:nvPr/>
          </p:nvSpPr>
          <p:spPr>
            <a:xfrm>
              <a:off x="8321914" y="2897704"/>
              <a:ext cx="2657475" cy="1069882"/>
            </a:xfrm>
            <a:prstGeom prst="roundRect">
              <a:avLst/>
            </a:prstGeom>
            <a:noFill/>
            <a:ln w="50800">
              <a:solidFill>
                <a:srgbClr val="A4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Different sequencing methods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260108" y="4710834"/>
              <a:ext cx="2784964" cy="1833568"/>
            </a:xfrm>
            <a:prstGeom prst="roundRect">
              <a:avLst/>
            </a:prstGeom>
            <a:noFill/>
            <a:ln w="50800">
              <a:solidFill>
                <a:srgbClr val="A4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Computational Skills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Statistic knowledges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Public Resources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Left Brace 23"/>
            <p:cNvSpPr/>
            <p:nvPr/>
          </p:nvSpPr>
          <p:spPr>
            <a:xfrm>
              <a:off x="7180536" y="3463049"/>
              <a:ext cx="757236" cy="2731650"/>
            </a:xfrm>
            <a:prstGeom prst="leftBrace">
              <a:avLst>
                <a:gd name="adj1" fmla="val 71701"/>
                <a:gd name="adj2" fmla="val 50655"/>
              </a:avLst>
            </a:prstGeom>
            <a:ln w="38100">
              <a:solidFill>
                <a:srgbClr val="A4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62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778" y="0"/>
            <a:ext cx="10515600" cy="111998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Next generation sequencing technologies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4" name="AutoShape 2" descr="cid:2e55267580c1a2f3effab51eba46523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cid:d47dae1c001ee79a6aefb50803ce963e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55235" y="1958586"/>
            <a:ext cx="2118785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NGS technology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Library  preparation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249" y="3975867"/>
            <a:ext cx="4103029" cy="265490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6871532" y="2531252"/>
            <a:ext cx="694267" cy="0"/>
          </a:xfrm>
          <a:prstGeom prst="straightConnector1">
            <a:avLst/>
          </a:prstGeom>
          <a:ln w="254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624657" y="3780177"/>
            <a:ext cx="2951" cy="478676"/>
          </a:xfrm>
          <a:prstGeom prst="straightConnector1">
            <a:avLst/>
          </a:prstGeom>
          <a:ln w="254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045163" y="5242774"/>
            <a:ext cx="520636" cy="0"/>
          </a:xfrm>
          <a:prstGeom prst="straightConnector1">
            <a:avLst/>
          </a:prstGeom>
          <a:ln w="25400">
            <a:solidFill>
              <a:srgbClr val="A4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967" y="1552577"/>
            <a:ext cx="2377514" cy="19573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408" y="1412383"/>
            <a:ext cx="2694632" cy="243910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603" y="4370856"/>
            <a:ext cx="2678108" cy="225579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 flipH="1">
            <a:off x="2305500" y="1242698"/>
            <a:ext cx="226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Library Preparation 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flipH="1">
            <a:off x="6971543" y="1217111"/>
            <a:ext cx="226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Amplification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flipH="1">
            <a:off x="7276039" y="4032759"/>
            <a:ext cx="226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Sequencing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flipH="1">
            <a:off x="2209987" y="3558231"/>
            <a:ext cx="226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</a:t>
            </a:r>
            <a:r>
              <a:rPr lang="en-US" dirty="0" err="1" smtClean="0"/>
              <a:t>fastq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778" y="0"/>
            <a:ext cx="10515600" cy="111998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A40001"/>
                </a:solidFill>
              </a:rPr>
              <a:t>NGS-throughput </a:t>
            </a:r>
            <a:endParaRPr lang="en-US" dirty="0">
              <a:solidFill>
                <a:srgbClr val="A40001"/>
              </a:solidFill>
            </a:endParaRPr>
          </a:p>
        </p:txBody>
      </p:sp>
      <p:sp>
        <p:nvSpPr>
          <p:cNvPr id="4" name="AutoShape 2" descr="cid:2e55267580c1a2f3effab51eba46523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cid:d47dae1c001ee79a6aefb50803ce963e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46297" y="0"/>
            <a:ext cx="2027728" cy="6858000"/>
          </a:xfrm>
          <a:prstGeom prst="rect">
            <a:avLst/>
          </a:prstGeom>
          <a:solidFill>
            <a:srgbClr val="A4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4000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55235" y="1958586"/>
            <a:ext cx="2118785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istory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General strategy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generation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NGS technology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Library  preparation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932708" y="1235782"/>
            <a:ext cx="8745547" cy="8576"/>
          </a:xfrm>
          <a:prstGeom prst="line">
            <a:avLst/>
          </a:prstGeom>
          <a:ln w="38100">
            <a:solidFill>
              <a:srgbClr val="A4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22" y="1360159"/>
            <a:ext cx="8978533" cy="453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13758</TotalTime>
  <Words>1671</Words>
  <Application>Microsoft Macintosh PowerPoint</Application>
  <PresentationFormat>Widescreen</PresentationFormat>
  <Paragraphs>509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Calibri Light</vt:lpstr>
      <vt:lpstr>DengXian</vt:lpstr>
      <vt:lpstr>DengXian Light</vt:lpstr>
      <vt:lpstr>Mangal</vt:lpstr>
      <vt:lpstr>Arial</vt:lpstr>
      <vt:lpstr>Office Theme</vt:lpstr>
      <vt:lpstr>A Brief Introduction to Bioinformatics and Genomics </vt:lpstr>
      <vt:lpstr>Outline</vt:lpstr>
      <vt:lpstr>Before the era of genomics </vt:lpstr>
      <vt:lpstr>PowerPoint Presentation</vt:lpstr>
      <vt:lpstr>PowerPoint Presentation</vt:lpstr>
      <vt:lpstr>PowerPoint Presentation</vt:lpstr>
      <vt:lpstr>The general NGS strategy</vt:lpstr>
      <vt:lpstr>Next generation sequencing technologies</vt:lpstr>
      <vt:lpstr>NGS-throughput </vt:lpstr>
      <vt:lpstr>For all your sequence methods</vt:lpstr>
      <vt:lpstr>General workflow for sequencing data analysis  </vt:lpstr>
      <vt:lpstr>Computational Skills </vt:lpstr>
      <vt:lpstr>Statistics Knowledges</vt:lpstr>
      <vt:lpstr>Public Resource </vt:lpstr>
      <vt:lpstr>PowerPoint Presentation</vt:lpstr>
      <vt:lpstr>1000 Genome</vt:lpstr>
      <vt:lpstr>TCGA</vt:lpstr>
      <vt:lpstr>PowerPoint Presentation</vt:lpstr>
      <vt:lpstr>PowerPoint Presentation</vt:lpstr>
      <vt:lpstr>Galaxy  </vt:lpstr>
      <vt:lpstr>QA</vt:lpstr>
      <vt:lpstr>Levels of bioinformatics Research</vt:lpstr>
      <vt:lpstr>Thank you for your attention 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Introduction to Bioinformatics and Genomics </dc:title>
  <dc:creator>Microsoft Office User</dc:creator>
  <cp:lastModifiedBy>Microsoft Office User</cp:lastModifiedBy>
  <cp:revision>190</cp:revision>
  <dcterms:created xsi:type="dcterms:W3CDTF">2017-07-06T04:43:21Z</dcterms:created>
  <dcterms:modified xsi:type="dcterms:W3CDTF">2017-07-28T04:51:14Z</dcterms:modified>
</cp:coreProperties>
</file>